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89" r:id="rId4"/>
    <p:sldId id="262" r:id="rId5"/>
    <p:sldId id="263" r:id="rId6"/>
    <p:sldId id="264" r:id="rId7"/>
    <p:sldId id="265" r:id="rId8"/>
    <p:sldId id="266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257" r:id="rId17"/>
    <p:sldId id="258" r:id="rId18"/>
    <p:sldId id="286" r:id="rId19"/>
    <p:sldId id="287" r:id="rId20"/>
    <p:sldId id="288" r:id="rId21"/>
    <p:sldId id="277" r:id="rId22"/>
    <p:sldId id="278" r:id="rId23"/>
    <p:sldId id="285" r:id="rId24"/>
    <p:sldId id="272" r:id="rId25"/>
    <p:sldId id="273" r:id="rId26"/>
    <p:sldId id="274" r:id="rId27"/>
    <p:sldId id="275" r:id="rId28"/>
    <p:sldId id="276" r:id="rId29"/>
    <p:sldId id="293" r:id="rId30"/>
    <p:sldId id="291" r:id="rId31"/>
    <p:sldId id="268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FF"/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80" autoAdjust="0"/>
  </p:normalViewPr>
  <p:slideViewPr>
    <p:cSldViewPr>
      <p:cViewPr varScale="1">
        <p:scale>
          <a:sx n="59" d="100"/>
          <a:sy n="59" d="100"/>
        </p:scale>
        <p:origin x="-3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5F77B3D0-CC20-4160-9FDB-36037CAE67B8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FA5EE97E-8873-48A5-A70C-737525F2A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0A1F3-23A6-4EA2-A6A6-2E0CAF3630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78A5F-6633-4F43-BDE9-CC9225CEE3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95398E-13FB-4541-A465-1D34A90CA0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BACF0-3FDF-49E2-A439-F64D0B7794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5F98C0-DBFE-4028-B00D-0C45EBAB11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1CCF4-F86E-4FC1-9F1D-91B0313CB5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D1964-989B-4B58-AA18-2240BC5378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EMEA Congress at the Milano Convention Center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LIM Meeting for Boardmembers, starts 7 MAY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895A2-AFBD-42FD-82E1-972557BD27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81538-B2B9-479D-A94C-2BEA8D9502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B5071-9F24-4FC5-9EF8-354499B81F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90288B-9D95-40BC-8B99-A47E7B7BEE41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2B7EB4-80A5-4F3B-AB70-D258C0465854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smtClean="0">
              <a:latin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DBED9F-8E68-4DBE-BE8F-AC01AF6F30DB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EE6A8-2C6E-48B9-9C3D-989E2FCFC5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571AC-0357-4C07-A81A-FDB7E369ED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A7055-969C-497B-AE25-C31C9BE322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B842F8-4857-493E-A9FB-3A90A9D7AF51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61443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Board Meeting 13/Jan/2010</a:t>
            </a:r>
          </a:p>
        </p:txBody>
      </p:sp>
      <p:sp>
        <p:nvSpPr>
          <p:cNvPr id="6144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Printed on 11/01/2010 at 12:50:00</a:t>
            </a:r>
            <a:endParaRPr lang="nl-NL" smtClean="0">
              <a:latin typeface="Arial" charset="0"/>
            </a:endParaRPr>
          </a:p>
        </p:txBody>
      </p:sp>
      <p:sp>
        <p:nvSpPr>
          <p:cNvPr id="6144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NYR_20100127_v1.ppt</a:t>
            </a:r>
          </a:p>
        </p:txBody>
      </p:sp>
      <p:sp>
        <p:nvSpPr>
          <p:cNvPr id="6144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2EFE18-FFA2-489B-8B2A-2859F19BC68D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6349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Board Meeting 13/Jan/2010</a:t>
            </a:r>
          </a:p>
        </p:txBody>
      </p:sp>
      <p:sp>
        <p:nvSpPr>
          <p:cNvPr id="6349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Printed on 11/01/2010 at 12:50:00</a:t>
            </a:r>
            <a:endParaRPr lang="nl-NL" smtClean="0">
              <a:latin typeface="Arial" charset="0"/>
            </a:endParaRPr>
          </a:p>
        </p:txBody>
      </p:sp>
      <p:sp>
        <p:nvSpPr>
          <p:cNvPr id="63493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NYR_20100127_v1.ppt</a:t>
            </a:r>
          </a:p>
        </p:txBody>
      </p:sp>
      <p:sp>
        <p:nvSpPr>
          <p:cNvPr id="6349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04E365-D485-434E-9F18-91F8BD12CAE9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6553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Board Meeting 13/Jan/2010</a:t>
            </a:r>
          </a:p>
        </p:txBody>
      </p:sp>
      <p:sp>
        <p:nvSpPr>
          <p:cNvPr id="6554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Printed on 11/01/2010 at 12:50:00</a:t>
            </a:r>
            <a:endParaRPr lang="nl-NL" smtClean="0">
              <a:latin typeface="Arial" charset="0"/>
            </a:endParaRPr>
          </a:p>
        </p:txBody>
      </p:sp>
      <p:sp>
        <p:nvSpPr>
          <p:cNvPr id="65541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NYR_20100127_v1.ppt</a:t>
            </a:r>
          </a:p>
        </p:txBody>
      </p:sp>
      <p:sp>
        <p:nvSpPr>
          <p:cNvPr id="6554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D0B337-1C97-4BC5-88D1-1A45E6B2D813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D954EB-FE0D-4E23-8B17-1D321C247494}" type="slidenum">
              <a:rPr lang="en-US" sz="1200">
                <a:latin typeface="Calibri" pitchFamily="34" charset="0"/>
              </a:rPr>
              <a:pPr algn="r"/>
              <a:t>28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2D9D7E-839F-409B-8DA1-799A579B069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C4E2EF-3E49-4219-9377-AC038A581FC2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7373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Board Meeting 13/Jan/2010</a:t>
            </a:r>
          </a:p>
        </p:txBody>
      </p:sp>
      <p:sp>
        <p:nvSpPr>
          <p:cNvPr id="7373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Printed on 11/01/2010 at 12:50:00</a:t>
            </a:r>
            <a:endParaRPr lang="nl-NL" smtClean="0">
              <a:latin typeface="Arial" charset="0"/>
            </a:endParaRPr>
          </a:p>
        </p:txBody>
      </p:sp>
      <p:sp>
        <p:nvSpPr>
          <p:cNvPr id="73733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NYR_20100127_v1.ppt</a:t>
            </a:r>
          </a:p>
        </p:txBody>
      </p:sp>
      <p:sp>
        <p:nvSpPr>
          <p:cNvPr id="7373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7618F1-81F1-472F-93B7-CFFFC0453946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757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D11E50-EA90-4C9C-8104-2938836FC51F}" type="slidenum">
              <a:rPr lang="en-US" sz="1200">
                <a:latin typeface="Calibri" pitchFamily="34" charset="0"/>
              </a:rPr>
              <a:pPr algn="r"/>
              <a:t>32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1741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Board Meeting 27/Jan/2010 bbl</a:t>
            </a:r>
          </a:p>
        </p:txBody>
      </p:sp>
      <p:sp>
        <p:nvSpPr>
          <p:cNvPr id="174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Printed on 13/01/2010 at 20:18:53</a:t>
            </a:r>
            <a:endParaRPr lang="nl-NL" smtClean="0">
              <a:latin typeface="Arial" charset="0"/>
            </a:endParaRPr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NYR_20100127_v1.ppt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14E6B-C5C3-4F49-9954-A8B2EC280DA3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1945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Board Meeting 13/Jan/2010</a:t>
            </a:r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Printed on 11/01/2010 at 12:50:00</a:t>
            </a:r>
            <a:endParaRPr lang="nl-NL" smtClean="0">
              <a:latin typeface="Arial" charset="0"/>
            </a:endParaRPr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NYR_20100127_v1.ppt</a:t>
            </a:r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291076-EC6B-404F-AF7A-8C388DF8EE93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2150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Board Meeting 13/Jan/2010</a:t>
            </a:r>
          </a:p>
        </p:txBody>
      </p:sp>
      <p:sp>
        <p:nvSpPr>
          <p:cNvPr id="2150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</a:rPr>
              <a:t>Printed on 11/01/2010 at 12:50:00</a:t>
            </a:r>
            <a:endParaRPr lang="nl-NL" smtClean="0">
              <a:latin typeface="Arial" charset="0"/>
            </a:endParaRP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latin typeface="Arial" charset="0"/>
              </a:rPr>
              <a:t>NYR_20100127_v1.ppt</a:t>
            </a:r>
          </a:p>
        </p:txBody>
      </p:sp>
      <p:sp>
        <p:nvSpPr>
          <p:cNvPr id="2151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1F2CA3-51E8-463F-912D-F1055D099852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22509D-DFA7-4506-B842-0A69706A6460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2DCFF-12EB-4F87-9A21-BCFBDFF4C04D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215A-EA7D-4AFE-9FA9-C5ABEB8B2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B605-D2DB-44F8-B553-F3928AB38D73}" type="datetimeFigureOut">
              <a:rPr lang="en-US"/>
              <a:pPr>
                <a:defRPr/>
              </a:pPr>
              <a:t>1/31/2010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bg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33D9E3-2920-4E17-9D2F-7C437412B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C2A8C-E9FC-42AF-94DB-2E1F4617D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F081-33DA-4CBB-BB02-C18600D35E35}" type="datetimeFigureOut">
              <a:rPr lang="en-US"/>
              <a:pPr>
                <a:defRPr/>
              </a:pPr>
              <a:t>1/31/2010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A86E-CFE6-4F03-BDB4-D28CDFB3C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4488-C233-4D84-A328-5BEA54401C7A}" type="datetimeFigureOut">
              <a:rPr lang="en-US"/>
              <a:pPr>
                <a:defRPr/>
              </a:pPr>
              <a:t>1/31/2010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93663"/>
            <a:ext cx="691038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7750" y="2886075"/>
            <a:ext cx="7772400" cy="125253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79713" y="4335463"/>
            <a:ext cx="6040437" cy="1008062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CC"/>
                </a:solidFill>
              </a:defRPr>
            </a:lvl1pPr>
          </a:lstStyle>
          <a:p>
            <a:r>
              <a:rPr lang="nl-BE"/>
              <a:t>Click to edit Master subtitle style</a:t>
            </a: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2938" y="6416675"/>
            <a:ext cx="583406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0270949-5FBB-45D7-A5D7-98DDFA6A8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7" descr="PMI_banner.bmp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0"/>
            <a:ext cx="205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2938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42938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1952625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07C866B-CA49-4AA6-87F5-C69E9DFF33FD}" type="datetimeFigureOut">
              <a:rPr lang="en-US"/>
              <a:pPr>
                <a:defRPr/>
              </a:pPr>
              <a:t>1/31/2010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4" r:id="rId4"/>
    <p:sldLayoutId id="2147483653" r:id="rId5"/>
    <p:sldLayoutId id="2147483658" r:id="rId6"/>
    <p:sldLayoutId id="214748365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chemeClr val="bg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sz="3000" kern="1200">
          <a:solidFill>
            <a:srgbClr val="002060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rgbClr val="002060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sz="2200" kern="1200">
          <a:solidFill>
            <a:srgbClr val="002060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7200" smtClean="0"/>
              <a:t>PMI BELGIUM </a:t>
            </a:r>
            <a:r>
              <a:rPr sz="7200" smtClean="0">
                <a:solidFill>
                  <a:schemeClr val="accent1"/>
                </a:solidFill>
              </a:rPr>
              <a:t>2010</a:t>
            </a:r>
            <a:endParaRPr sz="7200"/>
          </a:p>
        </p:txBody>
      </p:sp>
      <p:sp>
        <p:nvSpPr>
          <p:cNvPr id="10242" name="Rectangle 4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3"/>
          </a:xfrm>
        </p:spPr>
        <p:txBody>
          <a:bodyPr/>
          <a:lstStyle/>
          <a:p>
            <a:pPr marL="374650" eaLnBrk="1" hangingPunct="1"/>
            <a:r>
              <a:rPr lang="en-US" sz="2800" smtClean="0"/>
              <a:t>NEW YEAR  Reception </a:t>
            </a:r>
          </a:p>
        </p:txBody>
      </p:sp>
      <p:pic>
        <p:nvPicPr>
          <p:cNvPr id="10243" name="Picture 5" descr="PMI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571875"/>
            <a:ext cx="2428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15900"/>
            <a:ext cx="737235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Message from the Former Director Finance</a:t>
            </a:r>
            <a:br>
              <a:rPr lang="en-US" sz="2800" dirty="0" smtClean="0"/>
            </a:br>
            <a:r>
              <a:rPr lang="en-US" sz="2800" dirty="0" smtClean="0"/>
              <a:t>PMI Belgium -  P&amp;L </a:t>
            </a:r>
            <a:r>
              <a:rPr lang="en-US" sz="2800" dirty="0" err="1" smtClean="0"/>
              <a:t>Actuals</a:t>
            </a:r>
            <a:r>
              <a:rPr lang="en-US" sz="2800" dirty="0" smtClean="0"/>
              <a:t> 2009 </a:t>
            </a:r>
            <a:endParaRPr lang="en-US" sz="2800" dirty="0"/>
          </a:p>
        </p:txBody>
      </p: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142875" y="6500813"/>
            <a:ext cx="692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The financial statement information 2009 is prepared and shown for the purpose of our legal general meeting and is reported back to the members only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313" y="1214438"/>
          <a:ext cx="6786562" cy="5072062"/>
        </p:xfrm>
        <a:graphic>
          <a:graphicData uri="http://schemas.openxmlformats.org/drawingml/2006/table">
            <a:tbl>
              <a:tblPr/>
              <a:tblGrid>
                <a:gridCol w="2484124"/>
                <a:gridCol w="886296"/>
                <a:gridCol w="886296"/>
                <a:gridCol w="865490"/>
                <a:gridCol w="865490"/>
                <a:gridCol w="798914"/>
              </a:tblGrid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Category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Expenses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Revenues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Balance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Membership (ME)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21.584,89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21.584,89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21.175,00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18.955,88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Sponsorship (S)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3.800,00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3.800,00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6.700,00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8.000,00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</a:t>
                      </a:r>
                      <a:r>
                        <a:rPr lang="en-US" sz="1000" b="0" i="0" u="sng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Corporate sponsors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6.200,00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not available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</a:t>
                      </a:r>
                      <a:r>
                        <a:rPr lang="en-US" sz="1000" b="0" i="0" u="sng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Training sponsors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2.500,00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2.500,00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not available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</a:t>
                      </a:r>
                      <a:r>
                        <a:rPr lang="en-US" sz="1000" b="0" i="0" u="sng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Job posting sponsors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not available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Events (E)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-26.570,70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7.300,00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-19.270,70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-4.732,92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-17.844,81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</a:t>
                      </a:r>
                      <a:r>
                        <a:rPr lang="en-US" sz="1000" b="0" i="0" u="sng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Chapter meetings / Annual Meeting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-13.882,52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-10.882,52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-4.275,73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-5.033,51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</a:t>
                      </a:r>
                      <a:r>
                        <a:rPr lang="en-US" sz="1000" b="0" i="0" u="sng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Benelux day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-9.226,47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4.000,00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-5.226,47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2.273,71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-3.268,15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</a:t>
                      </a:r>
                      <a:r>
                        <a:rPr lang="en-US" sz="1000" b="0" i="0" u="sng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OPEN PMI event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-3.461,71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-3.161,71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-2.730,90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-9.543,15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Chapter </a:t>
                      </a:r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Developm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&amp; Liaison (L)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-98,60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-98,60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-5.575,41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- PM of the Year Award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-5.575,41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- Other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-98,60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-98,60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Professional Development (P)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-121,00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-121,00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  ISO21500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-121,00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-121,00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Marketing (MA)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-715,12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-715,12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-1.259,74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Back-office Ops (OPS)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-278,30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-278,30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-833,36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Admin (A)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-4.346,21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-4.346,21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-5.430,17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-6.295,98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Donations (D)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-5.000,00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-6.000,00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- PMI Research Award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-5.000,00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-5.000,00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- Other 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-1.000,00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Banking (B)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-60,16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30,89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-29,27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1.941,44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1.008,62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-32.190,09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32.715,78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525,69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6.984,84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-2.176,29</a:t>
                      </a:r>
                    </a:p>
                  </a:txBody>
                  <a:tcPr marL="8971" marR="8971" marT="89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845" name="Text Box 8"/>
          <p:cNvSpPr txBox="1">
            <a:spLocks noChangeArrowheads="1"/>
          </p:cNvSpPr>
          <p:nvPr/>
        </p:nvSpPr>
        <p:spPr bwMode="auto">
          <a:xfrm>
            <a:off x="390525" y="22225"/>
            <a:ext cx="1250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Peter Sarasyn: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71500"/>
            <a:ext cx="737235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Message from the Former Director Finance</a:t>
            </a:r>
            <a:br>
              <a:rPr lang="en-US" sz="3200" dirty="0" smtClean="0"/>
            </a:br>
            <a:r>
              <a:rPr lang="en-US" sz="3200" dirty="0" smtClean="0"/>
              <a:t>PMI Belgium -  Balance Sheet End 2009 </a:t>
            </a:r>
            <a:endParaRPr lang="en-US" sz="3200" dirty="0"/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42875" y="6429375"/>
            <a:ext cx="692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The financial statement information 2009 is prepared and shown for the purpose of our legal general meeting and is reported back to the members only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88" y="1857375"/>
          <a:ext cx="6715125" cy="3500438"/>
        </p:xfrm>
        <a:graphic>
          <a:graphicData uri="http://schemas.openxmlformats.org/drawingml/2006/table">
            <a:tbl>
              <a:tblPr/>
              <a:tblGrid>
                <a:gridCol w="3122213"/>
                <a:gridCol w="1367980"/>
                <a:gridCol w="1146688"/>
                <a:gridCol w="1078291"/>
              </a:tblGrid>
              <a:tr h="255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As of 31 Dec 2009 (1 € = 1,43 $)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Category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Assets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Liabilities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Warranty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Accounts receivable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13.955,00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Accounts payable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4.021,58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Provision non-VAT </a:t>
                      </a:r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deduction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PMI BNLD 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2.440,47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Term account in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50.246,74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Term account in $ ($ 1,43)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3.274,25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Current account Belgium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15.354,75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subledger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account Luxemburg in € 3.714,41)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Current account in $ ($ 1,43)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138,46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83.469,20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6.462,05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77.007,15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85" name="Text Box 8"/>
          <p:cNvSpPr txBox="1">
            <a:spLocks noChangeArrowheads="1"/>
          </p:cNvSpPr>
          <p:nvPr/>
        </p:nvSpPr>
        <p:spPr bwMode="auto">
          <a:xfrm>
            <a:off x="390525" y="22225"/>
            <a:ext cx="1250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Peter Sarasyn: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737235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Message from the Former Director Finance</a:t>
            </a:r>
            <a:br>
              <a:rPr lang="en-US" sz="3200" dirty="0" smtClean="0"/>
            </a:br>
            <a:r>
              <a:rPr lang="en-US" sz="3200" dirty="0" smtClean="0"/>
              <a:t>PMI Luxembourg - </a:t>
            </a:r>
            <a:r>
              <a:rPr lang="en-US" sz="3200" dirty="0" err="1" smtClean="0"/>
              <a:t>Actuals</a:t>
            </a:r>
            <a:r>
              <a:rPr lang="en-US" sz="3200" dirty="0" smtClean="0"/>
              <a:t> 2009 </a:t>
            </a:r>
            <a:endParaRPr lang="en-US" sz="3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857375"/>
            <a:ext cx="62150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42875" y="6429375"/>
            <a:ext cx="692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The financial statement information 2009 is prepared and shown for the purpose of our legal general meeting and is reported back to the members only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928688" y="120650"/>
            <a:ext cx="1250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Peter Sarasyn: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858838"/>
            <a:ext cx="737235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Message from the Director Finance &amp; Legal</a:t>
            </a:r>
            <a:endParaRPr lang="en-US" sz="3200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My main objectives:</a:t>
            </a:r>
          </a:p>
          <a:p>
            <a:pPr lvl="1" eaLnBrk="1" hangingPunct="1">
              <a:buFont typeface="Wingdings" pitchFamily="2" charset="2"/>
              <a:buChar char=""/>
            </a:pPr>
            <a:r>
              <a:rPr lang="en-US" sz="2000" smtClean="0"/>
              <a:t>Act as a Business Controller</a:t>
            </a:r>
          </a:p>
          <a:p>
            <a:pPr lvl="1" eaLnBrk="1" hangingPunct="1">
              <a:buFont typeface="Wingdings" pitchFamily="2" charset="2"/>
              <a:buChar char=""/>
            </a:pPr>
            <a:endParaRPr lang="en-US" sz="2000" smtClean="0"/>
          </a:p>
          <a:p>
            <a:pPr lvl="1" eaLnBrk="1" hangingPunct="1">
              <a:buFont typeface="Wingdings" pitchFamily="2" charset="2"/>
              <a:buChar char=""/>
            </a:pPr>
            <a:r>
              <a:rPr lang="en-US" sz="2000" smtClean="0"/>
              <a:t>Ensure good &amp; transparent accountancy practices</a:t>
            </a:r>
          </a:p>
          <a:p>
            <a:pPr lvl="1" eaLnBrk="1" hangingPunct="1">
              <a:buFont typeface="Wingdings" pitchFamily="2" charset="2"/>
              <a:buChar char=""/>
            </a:pPr>
            <a:endParaRPr lang="en-US" sz="2000" smtClean="0">
              <a:cs typeface="Arial" charset="0"/>
            </a:endParaRPr>
          </a:p>
          <a:p>
            <a:pPr lvl="1" eaLnBrk="1" hangingPunct="1">
              <a:buFont typeface="Wingdings" pitchFamily="2" charset="2"/>
              <a:buChar char=""/>
            </a:pPr>
            <a:r>
              <a:rPr lang="en-US" sz="2000" smtClean="0">
                <a:cs typeface="Arial" charset="0"/>
              </a:rPr>
              <a:t>Ensure optimal use of the capital &amp; incoming funds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cs typeface="Arial" charset="0"/>
              </a:rPr>
              <a:t>	to ensure added value for our members</a:t>
            </a:r>
          </a:p>
          <a:p>
            <a:pPr lvl="1" eaLnBrk="1" hangingPunct="1">
              <a:buFont typeface="Wingdings" pitchFamily="2" charset="2"/>
              <a:buChar char=""/>
            </a:pPr>
            <a:endParaRPr lang="en-US" sz="2000" smtClean="0"/>
          </a:p>
          <a:p>
            <a:pPr lvl="1" eaLnBrk="1" hangingPunct="1">
              <a:buFont typeface="Wingdings" pitchFamily="2" charset="2"/>
              <a:buChar char=""/>
            </a:pPr>
            <a:r>
              <a:rPr lang="en-US" sz="2000" smtClean="0"/>
              <a:t>Set-up separate legal Luxembourg Chapter</a:t>
            </a:r>
          </a:p>
          <a:p>
            <a:pPr lvl="1" eaLnBrk="1" hangingPunct="1">
              <a:buFont typeface="Wingdings" pitchFamily="2" charset="2"/>
              <a:buChar char=""/>
            </a:pPr>
            <a:endParaRPr lang="nl-BE" sz="2000" smtClean="0"/>
          </a:p>
          <a:p>
            <a:pPr lvl="1" eaLnBrk="1" hangingPunct="1">
              <a:buFont typeface="Wingdings" pitchFamily="2" charset="2"/>
              <a:buChar char=""/>
            </a:pPr>
            <a:r>
              <a:rPr lang="nl-BE" sz="2000" smtClean="0"/>
              <a:t>Mitigate potential financial risks</a:t>
            </a:r>
            <a:endParaRPr lang="en-US" sz="2000" smtClean="0"/>
          </a:p>
          <a:p>
            <a:pPr lvl="1" eaLnBrk="1" hangingPunct="1">
              <a:buFont typeface="Wingdings" pitchFamily="2" charset="2"/>
              <a:buChar char=""/>
            </a:pPr>
            <a:endParaRPr lang="en-US" sz="2000" smtClean="0">
              <a:cs typeface="Arial" charset="0"/>
            </a:endParaRP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224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Guy Goossens, Director Finance &amp; Legal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37235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Message from the Director Finance &amp; Legal</a:t>
            </a:r>
            <a:endParaRPr lang="en-US" sz="3200" dirty="0"/>
          </a:p>
        </p:txBody>
      </p:sp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142875" y="6429375"/>
            <a:ext cx="692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The financial statement information is prepared and shown for the purpose of our legal general meeting and is reported back to the members only</a:t>
            </a:r>
          </a:p>
        </p:txBody>
      </p:sp>
      <p:sp>
        <p:nvSpPr>
          <p:cNvPr id="36867" name="TextBox 7"/>
          <p:cNvSpPr txBox="1">
            <a:spLocks noChangeArrowheads="1"/>
          </p:cNvSpPr>
          <p:nvPr/>
        </p:nvSpPr>
        <p:spPr bwMode="auto">
          <a:xfrm>
            <a:off x="1785938" y="928688"/>
            <a:ext cx="305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>
                <a:solidFill>
                  <a:schemeClr val="bg1"/>
                </a:solidFill>
              </a:rPr>
              <a:t>PMI Belgium – Budget 2010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8625" y="1428750"/>
          <a:ext cx="6596063" cy="5026025"/>
        </p:xfrm>
        <a:graphic>
          <a:graphicData uri="http://schemas.openxmlformats.org/drawingml/2006/table">
            <a:tbl>
              <a:tblPr/>
              <a:tblGrid>
                <a:gridCol w="650545"/>
                <a:gridCol w="1398184"/>
                <a:gridCol w="1061585"/>
                <a:gridCol w="1009800"/>
                <a:gridCol w="906231"/>
                <a:gridCol w="919176"/>
                <a:gridCol w="650545"/>
              </a:tblGrid>
              <a:tr h="393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Actuals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2007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Actuals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2008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Actuals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2009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Budget 2010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Variance 09 vs 10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Revenue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Membership fees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18.955,88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21.175,00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21.584,89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    19.170,00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-11,2%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Training/Logo Sponsors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 8.000,00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6.700,00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3.800,00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3.000,00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-21%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Chapter Sponsors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 4.250,00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3.300,00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9.000,00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173%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Benelux day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12.390,00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2.273,71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4.000,00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20.000,00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400%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banking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 1.235,18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2.171,44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  30,89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750,00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2328,0%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Revenue Total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44.831,06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32.320,15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32.715,78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51.920,00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58,7%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281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Expense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Events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18.826,66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12.582,04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17.344,23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15.000,00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-13,5%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Benelux day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15.658,15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9.226,47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20.000,00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116,8%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Marketing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 6.000,00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6.259,74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715,12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1.800,00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151,7%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Professional Dvlpmt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           -  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121,00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1.000,00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726,4%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Liaison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  98,60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2.560,00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2496,3%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Admin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 6.295,98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6.263,53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4.624,51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4.950,00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7,0%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banking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    226,56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   230,00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  60,16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  81,00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34,6%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Legal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       -  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3.050,00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Luxemburg</a:t>
                      </a:r>
                    </a:p>
                  </a:txBody>
                  <a:tcPr marL="8982" marR="8982" marT="89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3.000,00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Expense Total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47.007,35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25.335,31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32.190,09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51.441,00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59,8%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025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Net Profit/loss  Before Tax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-         2.176,29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6.984,84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525,69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        479,00   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-8,9%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7013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224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Guy Goossens, Director Finance &amp; Legal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737235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Message from the Director Finance &amp; Legal</a:t>
            </a:r>
            <a:endParaRPr lang="en-US" sz="3200" dirty="0"/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142875" y="6429375"/>
            <a:ext cx="692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The financial statement information is prepared and shown for the purpose of our legal general meeting and is reported back to the members only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85750" y="1214438"/>
          <a:ext cx="6786563" cy="5143500"/>
        </p:xfrm>
        <a:graphic>
          <a:graphicData uri="http://schemas.openxmlformats.org/presentationml/2006/ole">
            <p:oleObj spid="_x0000_s39938" name="Worksheet" r:id="rId4" imgW="5962650" imgH="7581900" progId="Excel.Sheet.8">
              <p:embed/>
            </p:oleObj>
          </a:graphicData>
        </a:graphic>
      </p:graphicFrame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500063" y="1000125"/>
            <a:ext cx="515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800">
                <a:solidFill>
                  <a:schemeClr val="bg1"/>
                </a:solidFill>
              </a:rPr>
              <a:t>In EUR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224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Guy Goossens, Director Finance &amp; Legal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Calendar 2010 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27 JAN		New Year Reception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10 MAR		Chapter Event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05 MAY		Chapter Event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10-12 MAY	EMEA Congress in Milan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23 JUN 		Chapter Event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02 OCT		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BeNeLuxday</a:t>
            </a:r>
            <a:r>
              <a:rPr lang="en-US" sz="2400" dirty="0" smtClean="0"/>
              <a:t>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24-25 NOV	EVA Conference in Ghent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01 DEC		Open Chapter Event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625" y="787400"/>
            <a:ext cx="8429625" cy="6413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pc="-15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Message from the VP/Director of Programs </a:t>
            </a:r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195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Kris Troukens, VP / Director of Programs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784350"/>
            <a:ext cx="6429375" cy="45720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2010 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Trying out NEW networking methods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2000" dirty="0" smtClean="0"/>
              <a:t>Please Join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Trying out NEW locations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2000" dirty="0" smtClean="0"/>
              <a:t>Please propose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400" dirty="0" smtClean="0"/>
              <a:t>Trying out NEW topics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2000" dirty="0" smtClean="0"/>
              <a:t>Please help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endParaRPr lang="en-US" sz="2000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800" dirty="0" smtClean="0"/>
              <a:t>Participate in the Benelux-Day Steering Committee.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625" y="858838"/>
            <a:ext cx="8429625" cy="6413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pc="-150" dirty="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Message from the VP/Director of Programs </a:t>
            </a:r>
          </a:p>
        </p:txBody>
      </p:sp>
      <p:sp>
        <p:nvSpPr>
          <p:cNvPr id="44035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195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Kris Troukens, VP / Director of Programs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Thank you very much !</a:t>
            </a:r>
          </a:p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Keep the current formulas</a:t>
            </a:r>
          </a:p>
          <a:p>
            <a:pPr marL="742950" lvl="1" eaLnBrk="1" hangingPunct="1"/>
            <a:r>
              <a:rPr lang="en-US" sz="2800" smtClean="0">
                <a:solidFill>
                  <a:schemeClr val="bg1"/>
                </a:solidFill>
              </a:rPr>
              <a:t>Chapter Sponsor</a:t>
            </a:r>
          </a:p>
          <a:p>
            <a:pPr marL="742950" lvl="1" eaLnBrk="1" hangingPunct="1"/>
            <a:r>
              <a:rPr lang="en-US" sz="2800" smtClean="0">
                <a:solidFill>
                  <a:schemeClr val="bg1"/>
                </a:solidFill>
              </a:rPr>
              <a:t>Meeting Sponsor</a:t>
            </a:r>
          </a:p>
          <a:p>
            <a:pPr marL="742950" lvl="1" eaLnBrk="1" hangingPunct="1"/>
            <a:r>
              <a:rPr lang="en-US" sz="2800" smtClean="0">
                <a:solidFill>
                  <a:schemeClr val="bg1"/>
                </a:solidFill>
              </a:rPr>
              <a:t>Logo Sponsor</a:t>
            </a:r>
          </a:p>
          <a:p>
            <a:pPr marL="742950" lvl="1" eaLnBrk="1" hangingPunct="1"/>
            <a:r>
              <a:rPr lang="en-US" sz="2800" smtClean="0">
                <a:solidFill>
                  <a:schemeClr val="bg1"/>
                </a:solidFill>
              </a:rPr>
              <a:t>Message in Newsletter</a:t>
            </a:r>
          </a:p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Explore new formulas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85813"/>
            <a:ext cx="7372350" cy="6413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Message from the Director of Sponsorship</a:t>
            </a:r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26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Francis Moeris,  Director of Sponsorships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85813"/>
            <a:ext cx="7372350" cy="6413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 Chapter Sponsors</a:t>
            </a:r>
          </a:p>
        </p:txBody>
      </p:sp>
      <p:pic>
        <p:nvPicPr>
          <p:cNvPr id="48130" name="Picture 6" descr="csc_logo_us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182813"/>
            <a:ext cx="21605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 descr="threon-130x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254250"/>
            <a:ext cx="25193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8" descr="sciforma_coule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292600"/>
            <a:ext cx="295116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 descr="ALTRAN_CMY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054475"/>
            <a:ext cx="31337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26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Francis Moeris,  Director of Sponsorships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0125" y="1500188"/>
            <a:ext cx="5786438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86075"/>
            <a:ext cx="882015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2010 New Year Reception</a:t>
            </a:r>
            <a:br>
              <a:rPr lang="en-US" sz="4400" dirty="0" smtClean="0"/>
            </a:br>
            <a:r>
              <a:rPr lang="en-US" sz="4400" dirty="0" smtClean="0"/>
              <a:t>PMI BE General Assembly of Members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9713" y="5084763"/>
            <a:ext cx="6040437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400" smtClean="0"/>
              <a:t>27 Jan 2010</a:t>
            </a:r>
          </a:p>
          <a:p>
            <a:pPr eaLnBrk="1" hangingPunct="1">
              <a:lnSpc>
                <a:spcPct val="90000"/>
              </a:lnSpc>
            </a:pPr>
            <a:r>
              <a:rPr lang="nl-NL" sz="2400" smtClean="0"/>
              <a:t>PDU Code: C133-20100127</a:t>
            </a:r>
          </a:p>
          <a:p>
            <a:pPr eaLnBrk="1" hangingPunct="1">
              <a:lnSpc>
                <a:spcPct val="90000"/>
              </a:lnSpc>
            </a:pPr>
            <a:r>
              <a:rPr lang="nl-NL" sz="2400" smtClean="0"/>
              <a:t>Salons de Romrée - Grimbergen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914400" y="785813"/>
            <a:ext cx="737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Thank you Logo Sponsors</a:t>
            </a:r>
          </a:p>
        </p:txBody>
      </p:sp>
      <p:pic>
        <p:nvPicPr>
          <p:cNvPr id="50178" name="Picture 5" descr="blue 5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25650"/>
            <a:ext cx="152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 descr="LO_klu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954213"/>
            <a:ext cx="2519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 descr="projective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105150"/>
            <a:ext cx="24495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bu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330700"/>
            <a:ext cx="14414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9" descr="4XP_DIDIER_BRACK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2817813"/>
            <a:ext cx="1314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0" descr="PMS-logo_ww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4186238"/>
            <a:ext cx="20748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26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Francis Moeris,  Director of Sponsorships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25" y="1500188"/>
            <a:ext cx="5786438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0186" name="Picture 11" descr="TeamProsource-logo-white-backgroun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0" y="5572125"/>
            <a:ext cx="18415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784350"/>
            <a:ext cx="7929562" cy="4572000"/>
          </a:xfrm>
        </p:spPr>
        <p:txBody>
          <a:bodyPr>
            <a:normAutofit fontScale="8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Representation of Belgium in TC236 and Redaction of ISO 21500 : Project management standard</a:t>
            </a:r>
          </a:p>
          <a:p>
            <a:pPr marL="740092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nl-BE" sz="36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Next Milestones ISO/PC 236 for ISO CD 21500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2900" dirty="0" smtClean="0">
                <a:solidFill>
                  <a:schemeClr val="bg1"/>
                </a:solidFill>
              </a:rPr>
              <a:t>CD review and ballot: 11 January 2010 – 11 April 2010 (3 months)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2900" dirty="0" smtClean="0">
                <a:solidFill>
                  <a:schemeClr val="bg1"/>
                </a:solidFill>
              </a:rPr>
              <a:t>Comments/ballots collated: 12 April 2010 – 12 May 2010 (4 weeks)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2900" dirty="0" smtClean="0">
                <a:solidFill>
                  <a:schemeClr val="bg1"/>
                </a:solidFill>
              </a:rPr>
              <a:t>Comments/results circulated: 12 May 2010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5th Plenary Meeting, Brazil 12 July – 16 July 2010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en-US" sz="2500" dirty="0" smtClean="0">
                <a:solidFill>
                  <a:schemeClr val="bg1"/>
                </a:solidFill>
              </a:rPr>
              <a:t>  CD comments adjudicated 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300" dirty="0" smtClean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3300" b="1" dirty="0" smtClean="0">
                <a:solidFill>
                  <a:schemeClr val="bg1"/>
                </a:solidFill>
                <a:sym typeface="Wingdings" pitchFamily="2" charset="2"/>
              </a:rPr>
              <a:t>Volunteer opportunity!</a:t>
            </a:r>
            <a:r>
              <a:rPr lang="en-US" sz="3300" dirty="0" smtClean="0">
                <a:solidFill>
                  <a:schemeClr val="bg1"/>
                </a:solidFill>
              </a:rPr>
              <a:t>  </a:t>
            </a:r>
            <a:r>
              <a:rPr lang="en-US" sz="4000" dirty="0" smtClean="0">
                <a:solidFill>
                  <a:schemeClr val="bg1"/>
                </a:solidFill>
              </a:rPr>
              <a:t>      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nl-BE" sz="4000" dirty="0" smtClean="0">
              <a:solidFill>
                <a:schemeClr val="bg1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15963"/>
            <a:ext cx="828675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Message from the Director  Professional Development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416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Wouter Bigare,  Director of Professional Development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784350"/>
            <a:ext cx="7929562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chemeClr val="bg1"/>
                </a:solidFill>
              </a:rPr>
              <a:t>Member certification &amp; certification renewal questions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BE" sz="2100" b="1" smtClean="0">
                <a:solidFill>
                  <a:schemeClr val="bg1"/>
                </a:solidFill>
              </a:rPr>
              <a:t/>
            </a:r>
            <a:br>
              <a:rPr lang="nl-BE" sz="2100" b="1" smtClean="0">
                <a:solidFill>
                  <a:schemeClr val="bg1"/>
                </a:solidFill>
              </a:rPr>
            </a:br>
            <a:r>
              <a:rPr lang="nl-BE" sz="2100" b="1" smtClean="0">
                <a:solidFill>
                  <a:schemeClr val="bg1"/>
                </a:solidFill>
              </a:rPr>
              <a:t>Congratulations to all PMP, CAPM &amp; PGMP members!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BE" sz="2100" b="1" smtClean="0">
                <a:solidFill>
                  <a:schemeClr val="bg1"/>
                </a:solidFill>
              </a:rPr>
              <a:t>Pictures later!</a:t>
            </a:r>
            <a:br>
              <a:rPr lang="nl-BE" sz="2100" b="1" smtClean="0">
                <a:solidFill>
                  <a:schemeClr val="bg1"/>
                </a:solidFill>
              </a:rPr>
            </a:br>
            <a:endParaRPr lang="en-US" sz="21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chemeClr val="bg1"/>
                </a:solidFill>
              </a:rPr>
              <a:t>Promote PMI within other organisations/confederations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BE" sz="2100" smtClean="0">
                <a:solidFill>
                  <a:schemeClr val="bg1"/>
                </a:solidFill>
              </a:rPr>
              <a:t>Do you want to organise a information session in your company? Let us know!</a:t>
            </a:r>
            <a:br>
              <a:rPr lang="nl-BE" sz="2100" smtClean="0">
                <a:solidFill>
                  <a:schemeClr val="bg1"/>
                </a:solidFill>
              </a:rPr>
            </a:br>
            <a:endParaRPr lang="nl-BE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chemeClr val="bg1"/>
                </a:solidFill>
              </a:rPr>
              <a:t>Bring members with certification plans together</a:t>
            </a:r>
            <a:endParaRPr lang="nl-BE" sz="2500" u="sng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8675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Message from the Director  Professional Development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4275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4168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Wouter Bigare,  Director of Professional Development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9E3611"/>
                </a:solidFill>
              </a:rPr>
              <a:t>Benelux Day 2010</a:t>
            </a:r>
          </a:p>
          <a:p>
            <a:pPr marL="742950" lvl="1" eaLnBrk="1" hangingPunct="1"/>
            <a:r>
              <a:rPr lang="en-US" sz="2000" smtClean="0"/>
              <a:t>October 2</a:t>
            </a:r>
          </a:p>
          <a:p>
            <a:pPr marL="742950" lvl="1" eaLnBrk="1" hangingPunct="1"/>
            <a:r>
              <a:rPr lang="en-US" sz="2000" smtClean="0"/>
              <a:t>Location in Belgium (to be determined)</a:t>
            </a:r>
          </a:p>
          <a:p>
            <a:pPr marL="742950" lvl="1" eaLnBrk="1" hangingPunct="1"/>
            <a:r>
              <a:rPr lang="en-US" sz="2000" smtClean="0"/>
              <a:t>Concept to be determined</a:t>
            </a:r>
          </a:p>
          <a:p>
            <a:pPr marL="1143000" lvl="2" eaLnBrk="1" hangingPunct="1"/>
            <a:r>
              <a:rPr lang="en-US" sz="1800" smtClean="0"/>
              <a:t>Volunteers welcome</a:t>
            </a:r>
          </a:p>
          <a:p>
            <a:pPr marL="1143000" lvl="2" eaLnBrk="1" hangingPunct="1"/>
            <a:r>
              <a:rPr lang="en-US" sz="1800" smtClean="0"/>
              <a:t>Speakers welcome</a:t>
            </a:r>
          </a:p>
          <a:p>
            <a:pPr marL="1143000" lvl="2" eaLnBrk="1" hangingPunct="1"/>
            <a:r>
              <a:rPr lang="en-US" sz="1800" smtClean="0"/>
              <a:t>Topics welcome</a:t>
            </a:r>
          </a:p>
          <a:p>
            <a:pPr marL="1143000" lvl="2" eaLnBrk="1" hangingPunct="1"/>
            <a:r>
              <a:rPr lang="en-US" sz="1800" smtClean="0"/>
              <a:t>Sponsors welcome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858838"/>
            <a:ext cx="7800975" cy="6413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Message from the Director of Special Events</a:t>
            </a:r>
          </a:p>
        </p:txBody>
      </p:sp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028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Kris Jennes,  Director of Special Events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l-BE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PMI – Belgium in Numbers</a:t>
            </a: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83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500313"/>
            <a:ext cx="76581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755650" y="1414463"/>
            <a:ext cx="5113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chemeClr val="bg1"/>
                </a:solidFill>
                <a:latin typeface="Corbel" pitchFamily="34" charset="0"/>
              </a:rPr>
              <a:t>845 members, of which </a:t>
            </a:r>
            <a:r>
              <a:rPr lang="nl-BE">
                <a:solidFill>
                  <a:schemeClr val="bg1"/>
                </a:solidFill>
              </a:rPr>
              <a:t>516 PMP’s &amp;</a:t>
            </a:r>
            <a:r>
              <a:rPr lang="nl-BE"/>
              <a:t> </a:t>
            </a:r>
            <a:r>
              <a:rPr lang="nl-BE">
                <a:solidFill>
                  <a:schemeClr val="bg1"/>
                </a:solidFill>
              </a:rPr>
              <a:t>24 CAPM’s</a:t>
            </a:r>
            <a:endParaRPr lang="nl-BE">
              <a:solidFill>
                <a:schemeClr val="bg1"/>
              </a:solidFill>
              <a:latin typeface="Corbel" pitchFamily="34" charset="0"/>
            </a:endParaRPr>
          </a:p>
          <a:p>
            <a:r>
              <a:rPr lang="nl-BE">
                <a:solidFill>
                  <a:schemeClr val="bg1"/>
                </a:solidFill>
                <a:latin typeface="Corbel" pitchFamily="34" charset="0"/>
              </a:rPr>
              <a:t>100 new members since June 2009</a:t>
            </a:r>
          </a:p>
          <a:p>
            <a:r>
              <a:rPr lang="nl-BE">
                <a:solidFill>
                  <a:schemeClr val="bg1"/>
                </a:solidFill>
                <a:latin typeface="Corbel" pitchFamily="34" charset="0"/>
              </a:rPr>
              <a:t>48 new PMPs &amp; 3 new CAPMs since June 2009</a:t>
            </a:r>
          </a:p>
          <a:p>
            <a:endParaRPr lang="en-US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47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Daniel Ocsinberg,  Director of Memberships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48 new certified PMPs since June 2009</a:t>
            </a:r>
          </a:p>
        </p:txBody>
      </p:sp>
      <p:sp>
        <p:nvSpPr>
          <p:cNvPr id="59394" name="Footer Placeholder 6"/>
          <p:cNvSpPr>
            <a:spLocks noGrp="1"/>
          </p:cNvSpPr>
          <p:nvPr>
            <p:ph type="ftr" sz="quarter" idx="10"/>
          </p:nvPr>
        </p:nvSpPr>
        <p:spPr bwMode="auto">
          <a:xfrm>
            <a:off x="6477000" y="6416675"/>
            <a:ext cx="19526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Board Meeting 27/Jan/2010 bbl</a:t>
            </a:r>
          </a:p>
        </p:txBody>
      </p:sp>
      <p:sp>
        <p:nvSpPr>
          <p:cNvPr id="59395" name="Date Placeholder 7"/>
          <p:cNvSpPr>
            <a:spLocks noGrp="1"/>
          </p:cNvSpPr>
          <p:nvPr>
            <p:ph type="dt" sz="quarter" idx="12"/>
          </p:nvPr>
        </p:nvSpPr>
        <p:spPr bwMode="auto">
          <a:xfrm>
            <a:off x="8610600" y="6416675"/>
            <a:ext cx="457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/>
              <a:t>NYR_20100127_v1.ppt</a:t>
            </a:r>
          </a:p>
        </p:txBody>
      </p:sp>
      <p:sp>
        <p:nvSpPr>
          <p:cNvPr id="59396" name="Slide Number Placeholder 8"/>
          <p:cNvSpPr>
            <a:spLocks noGrp="1"/>
          </p:cNvSpPr>
          <p:nvPr>
            <p:ph type="sldNum" sz="quarter" idx="11"/>
          </p:nvPr>
        </p:nvSpPr>
        <p:spPr bwMode="auto">
          <a:xfrm>
            <a:off x="642938" y="6416675"/>
            <a:ext cx="58340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2F6FF41-B9E5-460D-826C-9301C1E50E05}" type="slidenum">
              <a:rPr lang="en-US" sz="110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r>
              <a:rPr lang="en-US" sz="1100"/>
              <a:t>/10</a:t>
            </a:r>
          </a:p>
        </p:txBody>
      </p:sp>
      <p:graphicFrame>
        <p:nvGraphicFramePr>
          <p:cNvPr id="47157" name="Group 1077"/>
          <p:cNvGraphicFramePr>
            <a:graphicFrameLocks noGrp="1"/>
          </p:cNvGraphicFramePr>
          <p:nvPr/>
        </p:nvGraphicFramePr>
        <p:xfrm>
          <a:off x="755650" y="1125538"/>
          <a:ext cx="6896100" cy="5522912"/>
        </p:xfrm>
        <a:graphic>
          <a:graphicData uri="http://schemas.openxmlformats.org/drawingml/2006/table">
            <a:tbl>
              <a:tblPr/>
              <a:tblGrid>
                <a:gridCol w="2374900"/>
                <a:gridCol w="2236788"/>
                <a:gridCol w="22844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Registered for NYR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Not registered for NYR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Bart Criel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Alex Bruyneel Sr.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Joris Valee Sr.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Christiane Borremans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Alexandra Tapia Hompanera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Nadine De Backer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Djaffar Madi Corodji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Antonio Jose Calderon Perez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Peter Alois Judith Van Steenkiste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Eddy Vandenberghe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Bineta Oosterhaven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Philippe Jacquemin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Eva Kovacs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Caroline Scheray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Piet Steven Wauters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Ewa Szczutowska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Didier Carton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Romy Janssens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Frank Westelinck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Dominique Bauduin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Yvan Jean Albert Veldeman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Hans Vanderbeke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Eduard Wijns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Zubeyir Atmaca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Imme Van Der Taelen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Etienne Lejeune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Dagmar Hoeben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Kristof Souwens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Etienne Regnier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Hee Ji Evi Dubois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Nadine Ramaekers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Fabien François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Renuka Ayri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Nathalie Valerie Moedersheim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Filip Anna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Patrick Palmans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Geert Vermeiren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Philip Meyers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Ivo Geers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Ringo Vandenberghe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Jacobus Gerardus van der Kraan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Tom Maria J van Baarle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Jan Van Achter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Ingeborg Buyle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Jan Welvaert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Kristel Demotte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Jean-Louis Piraux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peter van steenkiste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 Joachim Vansteelant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87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47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Daniel Ocsinberg,  Director of Memberships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42938" y="657225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new certified CAPMs since June 2009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611188" y="1773238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Sarah Vangertruijden</a:t>
            </a:r>
          </a:p>
          <a:p>
            <a:pPr eaLnBrk="1" hangingPunct="1"/>
            <a:r>
              <a:rPr lang="en-US" smtClean="0"/>
              <a:t>Sophie Mathieu</a:t>
            </a:r>
          </a:p>
          <a:p>
            <a:pPr eaLnBrk="1" hangingPunct="1"/>
            <a:r>
              <a:rPr lang="en-US" smtClean="0"/>
              <a:t>Maarten Bruyneel </a:t>
            </a:r>
          </a:p>
        </p:txBody>
      </p:sp>
      <p:sp>
        <p:nvSpPr>
          <p:cNvPr id="61443" name="Footer Placeholder 6"/>
          <p:cNvSpPr>
            <a:spLocks noGrp="1"/>
          </p:cNvSpPr>
          <p:nvPr>
            <p:ph type="ftr" sz="quarter" idx="10"/>
          </p:nvPr>
        </p:nvSpPr>
        <p:spPr bwMode="auto">
          <a:xfrm>
            <a:off x="6477000" y="6416675"/>
            <a:ext cx="19526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Board Meeting 27/Jan/2010 bbl</a:t>
            </a:r>
          </a:p>
        </p:txBody>
      </p:sp>
      <p:sp>
        <p:nvSpPr>
          <p:cNvPr id="61444" name="Date Placeholder 7"/>
          <p:cNvSpPr>
            <a:spLocks noGrp="1"/>
          </p:cNvSpPr>
          <p:nvPr>
            <p:ph type="dt" sz="quarter" idx="12"/>
          </p:nvPr>
        </p:nvSpPr>
        <p:spPr bwMode="auto">
          <a:xfrm>
            <a:off x="8610600" y="6416675"/>
            <a:ext cx="457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/>
              <a:t>NYR_20100127_v1.ppt</a:t>
            </a:r>
          </a:p>
        </p:txBody>
      </p:sp>
      <p:sp>
        <p:nvSpPr>
          <p:cNvPr id="61445" name="Slide Number Placeholder 8"/>
          <p:cNvSpPr>
            <a:spLocks noGrp="1"/>
          </p:cNvSpPr>
          <p:nvPr>
            <p:ph type="sldNum" sz="quarter" idx="11"/>
          </p:nvPr>
        </p:nvSpPr>
        <p:spPr bwMode="auto">
          <a:xfrm>
            <a:off x="642938" y="6416675"/>
            <a:ext cx="58340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FFC01DD-1048-4441-B65E-E0DCB94C456C}" type="slidenum">
              <a:rPr lang="en-US" sz="110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r>
              <a:rPr lang="en-US" sz="1100"/>
              <a:t>/10</a:t>
            </a:r>
          </a:p>
        </p:txBody>
      </p:sp>
      <p:sp>
        <p:nvSpPr>
          <p:cNvPr id="62470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47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Daniel Ocsinberg,  Director of Memberships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 new PMI-Belgium Members since June 2009</a:t>
            </a:r>
          </a:p>
        </p:txBody>
      </p:sp>
      <p:graphicFrame>
        <p:nvGraphicFramePr>
          <p:cNvPr id="48674" name="Group 1570"/>
          <p:cNvGraphicFramePr>
            <a:graphicFrameLocks noGrp="1"/>
          </p:cNvGraphicFramePr>
          <p:nvPr/>
        </p:nvGraphicFramePr>
        <p:xfrm>
          <a:off x="395288" y="981075"/>
          <a:ext cx="8497887" cy="5741988"/>
        </p:xfrm>
        <a:graphic>
          <a:graphicData uri="http://schemas.openxmlformats.org/drawingml/2006/table">
            <a:tbl>
              <a:tblPr/>
              <a:tblGrid>
                <a:gridCol w="1895475"/>
                <a:gridCol w="1751012"/>
                <a:gridCol w="1722438"/>
                <a:gridCol w="1531937"/>
                <a:gridCol w="15970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Registered for NYR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 Registered for NYR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Anna Sigurdsson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Alain Cadorette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Filip Cleeren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Jan Ceuleers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Merrenna French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Djaffar Madi Corodji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Alex Bruyneel Sr.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Flavia  Greggio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Jean Roose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Mia Monique Bockstal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Francesco Cavallaro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Alexandre Dumortier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FNU leroy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Jean Vos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Michael Dhanens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Houcine Bel Mamoune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Amir GHAFOURI Sr.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FNU Nuyts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Joachim Vansteelant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Michal Rustanowicz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Igor Prozenko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Anne Moreau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FRANCOIS DELEPINE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Johan Hendrickx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Michel Coste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Jef Bauwens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Antonio  Perez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Frank G.J. MARQUENIE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johan holsteyns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Michel Lemineur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Marc Mendes Da Costa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Beatrijs Wolters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Gautier Caucheteur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Jussi Tuukkanen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Michel Vandeurzen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Nathalie Moedersheim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Ben Brems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Gautier Touwaide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Koen Vingerhoets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Michiel PELT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Patrick LV Palmans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Ben Kwiecinski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Gema Nogues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Koenraad D'Hondt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Pascal Allouard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Peter A. J. Van Steenkiste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Bertrand BJ Jager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Geoffroy De Puyt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Kousalya Sankaran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Pascal Vanderoost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Peter Vande Kerckhove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Bruno De Winter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Gil Vanden Broeck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Kris Jehaes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Patrick Boivin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Tim Geysen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Caroline Scheray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Guillaume Dewispelaere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Kurt De Koeyer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Philippe Bodart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Tom Maria J van Baarle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Daniel Dricot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Guy JC In 't 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Leo Van Peer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Piet Steven Wauters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Valentin Stoica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David Serarols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Hendrik Vermeulen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Maarten Bruyneel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Raymond J Wix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Vincent Duthoit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Dirk DE NIJN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Inge Martens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Mandana  Tehrani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Rene Delecaut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Bart Criel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Eddy Vandenberghe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Jacobus van der Kraan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Maria Paola Rojas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Sebastien Theys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Koenraad Beroudiaux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Filiep Degryse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Jacques Ghijselings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Marie-C. CALLEGARI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Sophie Mathieu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Wojciech  Kasprzykowski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Tim Verfaillie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Stijn Hoegaerts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Stefaan De Vos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Xiaodong Guo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Vincent Van Diest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Sumit Kohli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Steven Hunt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bruno de regge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Wim Van Daele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Thomas Kemp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Steven Van Dessel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Eike Brechlin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Miho Inaoka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Sarah Vangertruijden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28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47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Daniel Ocsinberg,  Director of Memberships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Increase the Belgian membership and reach 1000 members by the end of 2011</a:t>
            </a:r>
          </a:p>
          <a:p>
            <a:pPr marL="742950" lvl="1" eaLnBrk="1" hangingPunct="1"/>
            <a:r>
              <a:rPr lang="en-US" sz="2000" smtClean="0"/>
              <a:t>Contact universities and colleges</a:t>
            </a:r>
          </a:p>
          <a:p>
            <a:pPr marL="742950" lvl="1" eaLnBrk="1" hangingPunct="1"/>
            <a:r>
              <a:rPr lang="en-US" sz="2000" smtClean="0"/>
              <a:t>Contact companies</a:t>
            </a:r>
          </a:p>
          <a:p>
            <a:pPr eaLnBrk="1" hangingPunct="1"/>
            <a:r>
              <a:rPr lang="en-US" sz="2400" smtClean="0"/>
              <a:t>Assist the other directors in their tasks</a:t>
            </a:r>
          </a:p>
          <a:p>
            <a:pPr marL="742950" lvl="1" eaLnBrk="1" hangingPunct="1"/>
            <a:r>
              <a:rPr lang="en-US" sz="2000" smtClean="0"/>
              <a:t>Member administration and communication</a:t>
            </a:r>
          </a:p>
          <a:p>
            <a:pPr eaLnBrk="1" hangingPunct="1"/>
            <a:r>
              <a:rPr lang="en-US" sz="2400" smtClean="0"/>
              <a:t>Get members more involved</a:t>
            </a:r>
          </a:p>
          <a:p>
            <a:pPr marL="742950" lvl="1" eaLnBrk="1" hangingPunct="1"/>
            <a:r>
              <a:rPr lang="en-US" sz="2000" smtClean="0"/>
              <a:t>Improve the communication with members</a:t>
            </a:r>
          </a:p>
          <a:p>
            <a:pPr marL="742950" lvl="1" eaLnBrk="1" hangingPunct="1"/>
            <a:r>
              <a:rPr lang="en-US" sz="2000" smtClean="0"/>
              <a:t>Obtain higher visibility</a:t>
            </a:r>
          </a:p>
          <a:p>
            <a:pPr marL="742950" lvl="1" eaLnBrk="1" hangingPunct="1"/>
            <a:r>
              <a:rPr lang="en-US" sz="2000" smtClean="0"/>
              <a:t>Recognize members’ achievements </a:t>
            </a:r>
          </a:p>
          <a:p>
            <a:pPr eaLnBrk="1" hangingPunct="1"/>
            <a:r>
              <a:rPr lang="en-US" sz="2400" b="1" smtClean="0"/>
              <a:t>Call for volunteers:</a:t>
            </a:r>
            <a:r>
              <a:rPr lang="en-US" sz="2400" smtClean="0"/>
              <a:t> help PMI-Belgium to reach its goals!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0113" y="765175"/>
            <a:ext cx="7372350" cy="6413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Learn-Share-Benefit</a:t>
            </a:r>
          </a:p>
        </p:txBody>
      </p:sp>
      <p:sp>
        <p:nvSpPr>
          <p:cNvPr id="66563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47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Daniel Ocsinberg,  Director of Memberships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Thanks to Stephan </a:t>
            </a:r>
            <a:r>
              <a:rPr lang="en-US" dirty="0" err="1" smtClean="0"/>
              <a:t>VandeVoorde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previous Director of Programs</a:t>
            </a:r>
            <a:endParaRPr lang="en-US" i="1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PMI Belgium, at the June 2007 event, granted  the research collaboration award to Prof. Dr. Vanhoucke Mario.</a:t>
            </a:r>
          </a:p>
          <a:p>
            <a:pPr eaLnBrk="1" hangingPunct="1"/>
            <a:r>
              <a:rPr lang="en-US" smtClean="0"/>
              <a:t>Today we have a deliverable : a book entitled "Measuring Time: An Earned Value Performance Management Study“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914400" y="214313"/>
            <a:ext cx="737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Thank you Sponsors</a:t>
            </a:r>
          </a:p>
        </p:txBody>
      </p:sp>
      <p:pic>
        <p:nvPicPr>
          <p:cNvPr id="14338" name="Picture 5" descr="blue 5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1268413"/>
            <a:ext cx="152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LO_klu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196975"/>
            <a:ext cx="251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projective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8" y="2205038"/>
            <a:ext cx="24495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bu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2928938"/>
            <a:ext cx="1441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4XP_DIDIER_BRACK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6550" y="1917700"/>
            <a:ext cx="1314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PMS-logo_ww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3000375"/>
            <a:ext cx="207486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000125" y="857250"/>
            <a:ext cx="578643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345" name="Picture 11" descr="TeamProsource-logo-white-backgroun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3857625"/>
            <a:ext cx="18415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csc_logo_usag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25" y="4857750"/>
            <a:ext cx="15287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7" descr="threon-130x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500" y="4929188"/>
            <a:ext cx="1782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8" descr="sciforma_couleu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43188" y="6000750"/>
            <a:ext cx="20875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9" descr="ALTRAN_CMY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1275" y="4054475"/>
            <a:ext cx="2217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/>
          </p:cNvSpPr>
          <p:nvPr>
            <p:ph type="title"/>
          </p:nvPr>
        </p:nvSpPr>
        <p:spPr bwMode="auto">
          <a:xfrm>
            <a:off x="642938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l-BE" sz="3200" smtClean="0">
                <a:effectLst/>
              </a:rPr>
              <a:t>New Members, PMPs, CAPMs – step fwd</a:t>
            </a:r>
            <a:endParaRPr lang="nl-NL" sz="3200" smtClean="0">
              <a:effectLst/>
            </a:endParaRPr>
          </a:p>
        </p:txBody>
      </p:sp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268413"/>
            <a:ext cx="33115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475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Daniel Ocsinberg,  Director of Memberships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Happy New Year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88"/>
            <a:ext cx="4586288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71688"/>
            <a:ext cx="46847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Footer Placeholder 7"/>
          <p:cNvSpPr>
            <a:spLocks noGrp="1"/>
          </p:cNvSpPr>
          <p:nvPr>
            <p:ph type="ftr" sz="quarter" idx="10"/>
          </p:nvPr>
        </p:nvSpPr>
        <p:spPr bwMode="auto">
          <a:xfrm>
            <a:off x="6477000" y="6416675"/>
            <a:ext cx="19526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Board Meeting 27/Jan/2010 bbl</a:t>
            </a:r>
          </a:p>
        </p:txBody>
      </p:sp>
      <p:sp>
        <p:nvSpPr>
          <p:cNvPr id="69637" name="Date Placeholder 8"/>
          <p:cNvSpPr>
            <a:spLocks noGrp="1"/>
          </p:cNvSpPr>
          <p:nvPr>
            <p:ph type="dt" sz="quarter" idx="12"/>
          </p:nvPr>
        </p:nvSpPr>
        <p:spPr bwMode="auto">
          <a:xfrm>
            <a:off x="8610600" y="6416675"/>
            <a:ext cx="457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/>
              <a:t>NYR_20100127_v1.ppt</a:t>
            </a:r>
          </a:p>
        </p:txBody>
      </p:sp>
      <p:sp>
        <p:nvSpPr>
          <p:cNvPr id="69638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42938" y="6416675"/>
            <a:ext cx="58340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A8B2419-8397-4CFA-95BF-9A8DFF0407C9}" type="slidenum">
              <a:rPr lang="en-US" sz="110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r>
              <a:rPr lang="en-US" sz="1100"/>
              <a:t>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914400" y="214313"/>
            <a:ext cx="737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Thank you Sponsors</a:t>
            </a:r>
          </a:p>
        </p:txBody>
      </p:sp>
      <p:pic>
        <p:nvPicPr>
          <p:cNvPr id="74754" name="Picture 5" descr="blue 5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1268413"/>
            <a:ext cx="152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6" descr="LO_klu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196975"/>
            <a:ext cx="251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7" descr="projective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8" y="2205038"/>
            <a:ext cx="24495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8" descr="bu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2928938"/>
            <a:ext cx="1441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9" descr="4XP_DIDIER_BRACK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6550" y="1917700"/>
            <a:ext cx="1314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10" descr="PMS-logo_ww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3000375"/>
            <a:ext cx="207486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000125" y="857250"/>
            <a:ext cx="578643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4761" name="Picture 11" descr="TeamProsource-logo-white-backgroun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3857625"/>
            <a:ext cx="18415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6" descr="csc_logo_usag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25" y="4857750"/>
            <a:ext cx="15287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7" descr="threon-130x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500" y="4929188"/>
            <a:ext cx="1782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8" descr="sciforma_couleu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43188" y="6000750"/>
            <a:ext cx="20875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9" descr="ALTRAN_CMY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1275" y="4054475"/>
            <a:ext cx="2217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Thank You Volunteers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Johan Pauwels : Photographer</a:t>
            </a:r>
          </a:p>
          <a:p>
            <a:pPr eaLnBrk="1" hangingPunct="1"/>
            <a:r>
              <a:rPr lang="en-US" smtClean="0"/>
              <a:t>Dirk Huyers: Web support</a:t>
            </a:r>
          </a:p>
          <a:p>
            <a:pPr eaLnBrk="1" hangingPunct="1"/>
            <a:r>
              <a:rPr lang="en-US" smtClean="0"/>
              <a:t>Cynthia Grover: Web support</a:t>
            </a:r>
          </a:p>
          <a:p>
            <a:pPr eaLnBrk="1" hangingPunct="1"/>
            <a:r>
              <a:rPr lang="en-US" smtClean="0"/>
              <a:t>Kris Vunckx: Web support</a:t>
            </a:r>
          </a:p>
          <a:p>
            <a:pPr eaLnBrk="1" hangingPunct="1"/>
            <a:r>
              <a:rPr lang="en-US" smtClean="0"/>
              <a:t>Maarten Baertsoen: Web support</a:t>
            </a:r>
          </a:p>
          <a:p>
            <a:pPr eaLnBrk="1" hangingPunct="1"/>
            <a:endParaRPr lang="en-US" smtClean="0"/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178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W Gardin, President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Thank You - Board 2008-2009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43063"/>
            <a:ext cx="76184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0850" y="4703763"/>
          <a:ext cx="8072438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Kindermans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Vandenbergh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Sarasyn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Wildemeersch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Danneels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Neirinck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Vandevoorde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Ducheyne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63" y="5715000"/>
          <a:ext cx="8001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Troukens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Bigare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Moeris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Gardin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64" name="Text Box 37"/>
          <p:cNvSpPr txBox="1">
            <a:spLocks noChangeArrowheads="1"/>
          </p:cNvSpPr>
          <p:nvPr/>
        </p:nvSpPr>
        <p:spPr bwMode="auto">
          <a:xfrm>
            <a:off x="342900" y="44450"/>
            <a:ext cx="178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W Gardin, President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Welcome Board 2010-2011</a:t>
            </a:r>
          </a:p>
        </p:txBody>
      </p:sp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1123950" y="11113"/>
            <a:ext cx="250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Wim Gardin, President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3663" y="2832100"/>
          <a:ext cx="89281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90"/>
                <a:gridCol w="6156641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000" dirty="0" err="1" smtClean="0"/>
                        <a:t>Wim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Gardin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President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/>
                        <a:t>Kris </a:t>
                      </a:r>
                      <a:r>
                        <a:rPr lang="en-US" sz="2000" dirty="0" err="1" smtClean="0"/>
                        <a:t>Troukens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Director of Program &amp; Events, Vice President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Wouter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Bigaré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Director of Development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/>
                        <a:t>Francis </a:t>
                      </a:r>
                      <a:r>
                        <a:rPr lang="en-US" sz="2000" dirty="0" err="1" smtClean="0"/>
                        <a:t>Moeris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Director of Sponsorship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/>
                        <a:t>Guy </a:t>
                      </a:r>
                      <a:r>
                        <a:rPr lang="en-US" sz="2000" dirty="0" err="1" smtClean="0"/>
                        <a:t>Goossens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Director of Finance, Legal &amp; Admin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/>
                        <a:t>Kris </a:t>
                      </a:r>
                      <a:r>
                        <a:rPr lang="en-US" sz="2000" dirty="0" err="1" smtClean="0"/>
                        <a:t>Jennes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Director of Special Events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/>
                        <a:t>Ann Van </a:t>
                      </a:r>
                      <a:r>
                        <a:rPr lang="en-US" sz="2000" dirty="0" err="1" smtClean="0"/>
                        <a:t>Herreweghe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Director of Marketing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Daniel </a:t>
                      </a:r>
                      <a:r>
                        <a:rPr lang="en-US" sz="2000" dirty="0" err="1" smtClean="0"/>
                        <a:t>Ocsinberg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Director of Membership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/>
                        <a:t>Chris </a:t>
                      </a:r>
                      <a:r>
                        <a:rPr lang="en-US" sz="2000" dirty="0" err="1" smtClean="0"/>
                        <a:t>Kindermans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Immediate Past President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Board2010_2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57188"/>
            <a:ext cx="6286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1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642938" y="6416675"/>
            <a:ext cx="58340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C3F2411-C714-4261-B943-C80D80F37AB9}" type="slidenum">
              <a:rPr lang="en-US" sz="110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r>
              <a:rPr lang="en-US" sz="1100"/>
              <a:t>/10</a:t>
            </a:r>
          </a:p>
        </p:txBody>
      </p:sp>
      <p:pic>
        <p:nvPicPr>
          <p:cNvPr id="20520" name="Picture 43" descr="Goossens_Guy"/>
          <p:cNvPicPr>
            <a:picLocks noChangeAspect="1" noChangeArrowheads="1"/>
          </p:cNvPicPr>
          <p:nvPr/>
        </p:nvPicPr>
        <p:blipFill>
          <a:blip r:embed="rId4"/>
          <a:srcRect l="18390" r="25197" b="8987"/>
          <a:stretch>
            <a:fillRect/>
          </a:stretch>
        </p:blipFill>
        <p:spPr bwMode="auto">
          <a:xfrm>
            <a:off x="7524750" y="836613"/>
            <a:ext cx="1368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42938" y="51435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Mission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Secure and </a:t>
            </a:r>
            <a:r>
              <a:rPr lang="en-US" sz="2400" smtClean="0">
                <a:solidFill>
                  <a:srgbClr val="FF0000"/>
                </a:solidFill>
              </a:rPr>
              <a:t>expand</a:t>
            </a:r>
            <a:r>
              <a:rPr lang="en-US" sz="2400" smtClean="0"/>
              <a:t> the PMI </a:t>
            </a:r>
            <a:r>
              <a:rPr lang="en-US" sz="2400" smtClean="0">
                <a:solidFill>
                  <a:srgbClr val="FF0000"/>
                </a:solidFill>
              </a:rPr>
              <a:t>dominant global presence</a:t>
            </a:r>
            <a:r>
              <a:rPr lang="en-US" sz="2400" smtClean="0"/>
              <a:t>, standards &amp; credentials in the Project Mgt area </a:t>
            </a:r>
            <a:r>
              <a:rPr lang="en-US" sz="2400" smtClean="0">
                <a:solidFill>
                  <a:srgbClr val="FF0000"/>
                </a:solidFill>
              </a:rPr>
              <a:t>to the domains of Program &amp; Portfolio Mgt</a:t>
            </a:r>
          </a:p>
          <a:p>
            <a:pPr eaLnBrk="1" hangingPunct="1"/>
            <a:r>
              <a:rPr lang="en-US" sz="2400" smtClean="0"/>
              <a:t>Focus on sponsor and member needs &amp; concerns by fostering collaborative relationships between PMI members, sponsors and Board of Directors to </a:t>
            </a:r>
            <a:r>
              <a:rPr lang="en-US" sz="2400" smtClean="0">
                <a:solidFill>
                  <a:srgbClr val="FF0000"/>
                </a:solidFill>
              </a:rPr>
              <a:t>build bridges of shared knowledge, experience and wisdom across industries</a:t>
            </a:r>
          </a:p>
          <a:p>
            <a:pPr eaLnBrk="1" hangingPunct="1"/>
            <a:r>
              <a:rPr lang="en-US" sz="2400" smtClean="0"/>
              <a:t>Encourage PMI </a:t>
            </a:r>
            <a:r>
              <a:rPr lang="en-US" sz="2400" smtClean="0">
                <a:solidFill>
                  <a:srgbClr val="FF0000"/>
                </a:solidFill>
              </a:rPr>
              <a:t>members</a:t>
            </a:r>
            <a:r>
              <a:rPr lang="en-US" sz="2400" smtClean="0"/>
              <a:t> to become actively </a:t>
            </a:r>
            <a:r>
              <a:rPr lang="en-US" sz="2400" smtClean="0">
                <a:solidFill>
                  <a:srgbClr val="FF0000"/>
                </a:solidFill>
              </a:rPr>
              <a:t>involved and connected with passion and inspiration </a:t>
            </a:r>
            <a:r>
              <a:rPr lang="en-US" sz="2400" smtClean="0"/>
              <a:t>to increase the PMI member base and membership value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1123950" y="11113"/>
            <a:ext cx="250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Wim Gardin, President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178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W Gardin, President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2875" y="4857750"/>
            <a:ext cx="8786813" cy="1500188"/>
          </a:xfrm>
          <a:prstGeom prst="rect">
            <a:avLst/>
          </a:prstGeom>
          <a:solidFill>
            <a:srgbClr val="D1F3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2875" y="3286125"/>
            <a:ext cx="8786813" cy="1500188"/>
          </a:xfrm>
          <a:prstGeom prst="rect">
            <a:avLst/>
          </a:prstGeom>
          <a:solidFill>
            <a:srgbClr val="D1F3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875" y="1714500"/>
            <a:ext cx="8786813" cy="1500188"/>
          </a:xfrm>
          <a:prstGeom prst="rect">
            <a:avLst/>
          </a:prstGeom>
          <a:solidFill>
            <a:srgbClr val="D1F3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42938" y="585788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Goals 2010-2011</a:t>
            </a:r>
            <a:endParaRPr lang="en-US" sz="24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Stimulate active &amp; organic networking between PMI Members for </a:t>
            </a:r>
            <a:r>
              <a:rPr lang="en-US" sz="2400" dirty="0" smtClean="0">
                <a:solidFill>
                  <a:srgbClr val="FF0000"/>
                </a:solidFill>
              </a:rPr>
              <a:t>sustained membership value </a:t>
            </a:r>
            <a:r>
              <a:rPr lang="en-US" sz="2400" dirty="0" smtClean="0"/>
              <a:t>through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 smtClean="0"/>
              <a:t>Feasibility of new event types (</a:t>
            </a:r>
            <a:r>
              <a:rPr lang="en-US" sz="2000" dirty="0" err="1" smtClean="0"/>
              <a:t>eg</a:t>
            </a:r>
            <a:r>
              <a:rPr lang="en-US" sz="2000" dirty="0" smtClean="0"/>
              <a:t> breakfast meetings)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 smtClean="0"/>
              <a:t>Demonstrated pride about new (certified) members</a:t>
            </a:r>
          </a:p>
          <a:p>
            <a:pPr marL="411480" eaLnBrk="1" fontAlgn="auto" hangingPunct="1">
              <a:lnSpc>
                <a:spcPct val="16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Produce &amp; execute a set of </a:t>
            </a:r>
            <a:r>
              <a:rPr lang="en-US" sz="2400" dirty="0" smtClean="0">
                <a:solidFill>
                  <a:srgbClr val="FF0000"/>
                </a:solidFill>
              </a:rPr>
              <a:t>repeatable processes </a:t>
            </a:r>
            <a:r>
              <a:rPr lang="en-US" sz="2400" dirty="0" smtClean="0"/>
              <a:t>for key PMI deliverables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 smtClean="0"/>
              <a:t>Regular events and special events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 smtClean="0"/>
              <a:t>Membership (renewal) and sponsorship contracts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Secure a </a:t>
            </a:r>
            <a:r>
              <a:rPr lang="en-US" sz="2400" dirty="0" smtClean="0">
                <a:solidFill>
                  <a:srgbClr val="FF0000"/>
                </a:solidFill>
              </a:rPr>
              <a:t>sound financial foundation </a:t>
            </a:r>
            <a:r>
              <a:rPr lang="en-US" sz="2400" dirty="0" smtClean="0"/>
              <a:t>through </a:t>
            </a:r>
            <a:r>
              <a:rPr lang="en-US" sz="2400" dirty="0" smtClean="0">
                <a:solidFill>
                  <a:srgbClr val="FF0000"/>
                </a:solidFill>
              </a:rPr>
              <a:t>expansion</a:t>
            </a:r>
            <a:r>
              <a:rPr lang="en-US" sz="2400" dirty="0" smtClean="0"/>
              <a:t> of the members (M) and sponsors (S)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 smtClean="0"/>
              <a:t>Retention program for M &amp; S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2000" dirty="0" smtClean="0"/>
              <a:t>Active &amp; energetic expansion plan</a:t>
            </a:r>
          </a:p>
        </p:txBody>
      </p:sp>
      <p:sp>
        <p:nvSpPr>
          <p:cNvPr id="24582" name="TextBox 14"/>
          <p:cNvSpPr txBox="1">
            <a:spLocks noChangeArrowheads="1"/>
          </p:cNvSpPr>
          <p:nvPr/>
        </p:nvSpPr>
        <p:spPr bwMode="auto">
          <a:xfrm rot="-5400000">
            <a:off x="-207962" y="235108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orbel" pitchFamily="34" charset="0"/>
              </a:rPr>
              <a:t>Customers</a:t>
            </a:r>
          </a:p>
        </p:txBody>
      </p:sp>
      <p:sp>
        <p:nvSpPr>
          <p:cNvPr id="24583" name="TextBox 15"/>
          <p:cNvSpPr txBox="1">
            <a:spLocks noChangeArrowheads="1"/>
          </p:cNvSpPr>
          <p:nvPr/>
        </p:nvSpPr>
        <p:spPr bwMode="auto">
          <a:xfrm rot="-5400000">
            <a:off x="-98425" y="3670300"/>
            <a:ext cx="1128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orbel" pitchFamily="34" charset="0"/>
              </a:rPr>
              <a:t>Internal</a:t>
            </a:r>
            <a:br>
              <a:rPr lang="en-US">
                <a:solidFill>
                  <a:schemeClr val="bg1"/>
                </a:solidFill>
                <a:latin typeface="Corbel" pitchFamily="34" charset="0"/>
              </a:rPr>
            </a:br>
            <a:r>
              <a:rPr lang="en-US">
                <a:solidFill>
                  <a:schemeClr val="bg1"/>
                </a:solidFill>
                <a:latin typeface="Corbel" pitchFamily="34" charset="0"/>
              </a:rPr>
              <a:t>Processes</a:t>
            </a:r>
          </a:p>
        </p:txBody>
      </p:sp>
      <p:sp>
        <p:nvSpPr>
          <p:cNvPr id="24584" name="TextBox 16"/>
          <p:cNvSpPr txBox="1">
            <a:spLocks noChangeArrowheads="1"/>
          </p:cNvSpPr>
          <p:nvPr/>
        </p:nvSpPr>
        <p:spPr bwMode="auto">
          <a:xfrm rot="-5400000">
            <a:off x="-65087" y="535146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orbel" pitchFamily="34" charset="0"/>
              </a:rPr>
              <a:t>Finance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1123950" y="11113"/>
            <a:ext cx="250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Wim Gardin, President</a:t>
            </a:r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178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W Gardin, President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>
          <a:xfrm>
            <a:off x="642938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l-BE" sz="3600" smtClean="0">
                <a:effectLst/>
              </a:rPr>
              <a:t>Message from Director of Marketing</a:t>
            </a:r>
            <a:endParaRPr lang="nl-NL" sz="3600" smtClean="0">
              <a:effectLst/>
            </a:endParaRP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795463"/>
            <a:ext cx="4762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342900" y="44450"/>
            <a:ext cx="3424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400">
                <a:solidFill>
                  <a:schemeClr val="bg1"/>
                </a:solidFill>
                <a:latin typeface="Corbel" pitchFamily="34" charset="0"/>
              </a:rPr>
              <a:t>Ann Van Herreweghe, Director of Marketing</a:t>
            </a:r>
            <a:endParaRPr lang="nl-NL" sz="140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509838" y="5300663"/>
            <a:ext cx="4087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4000">
                <a:solidFill>
                  <a:schemeClr val="bg1"/>
                </a:solidFill>
                <a:latin typeface="Comic Sans MS" pitchFamily="66" charset="0"/>
              </a:rPr>
              <a:t>It s a girl !!! </a:t>
            </a:r>
            <a:br>
              <a:rPr lang="nl-BE" sz="4000">
                <a:solidFill>
                  <a:schemeClr val="bg1"/>
                </a:solidFill>
                <a:latin typeface="Comic Sans MS" pitchFamily="66" charset="0"/>
              </a:rPr>
            </a:br>
            <a:r>
              <a:rPr lang="nl-BE" sz="4000">
                <a:solidFill>
                  <a:schemeClr val="bg1"/>
                </a:solidFill>
                <a:latin typeface="Comic Sans MS" pitchFamily="66" charset="0"/>
              </a:rPr>
              <a:t>Welcome Sophie</a:t>
            </a:r>
            <a:endParaRPr lang="nl-NL" sz="40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1</TotalTime>
  <Words>1888</Words>
  <Application>Microsoft Office PowerPoint</Application>
  <PresentationFormat>On-screen Show (4:3)</PresentationFormat>
  <Paragraphs>740</Paragraphs>
  <Slides>32</Slides>
  <Notes>32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Ontwerpsjabloon</vt:lpstr>
      </vt:variant>
      <vt:variant>
        <vt:i4>5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6" baseType="lpstr">
      <vt:lpstr>Arial</vt:lpstr>
      <vt:lpstr>Corbel</vt:lpstr>
      <vt:lpstr>Wingdings</vt:lpstr>
      <vt:lpstr>Wingdings 2</vt:lpstr>
      <vt:lpstr>Wingdings 3</vt:lpstr>
      <vt:lpstr>Calibri</vt:lpstr>
      <vt:lpstr>+mj-lt</vt:lpstr>
      <vt:lpstr>Comic Sans MS</vt:lpstr>
      <vt:lpstr>IntroducingPowerPoint2007</vt:lpstr>
      <vt:lpstr>IntroducingPowerPoint2007</vt:lpstr>
      <vt:lpstr>IntroducingPowerPoint2007</vt:lpstr>
      <vt:lpstr>IntroducingPowerPoint2007</vt:lpstr>
      <vt:lpstr>IntroducingPowerPoint2007</vt:lpstr>
      <vt:lpstr>Worksheet</vt:lpstr>
      <vt:lpstr>Dia 1</vt:lpstr>
      <vt:lpstr>2010 New Year Reception PMI BE General Assembly of Members</vt:lpstr>
      <vt:lpstr>Dia 3</vt:lpstr>
      <vt:lpstr>Thank You Volunteers</vt:lpstr>
      <vt:lpstr>Thank You - Board 2008-2009</vt:lpstr>
      <vt:lpstr>Welcome Board 2010-2011</vt:lpstr>
      <vt:lpstr>Mission</vt:lpstr>
      <vt:lpstr>Goals 2010-2011</vt:lpstr>
      <vt:lpstr>Message from Director of Marketing</vt:lpstr>
      <vt:lpstr>Message from the Former Director Finance PMI Belgium -  P&amp;L Actuals 2009 </vt:lpstr>
      <vt:lpstr>Message from the Former Director Finance PMI Belgium -  Balance Sheet End 2009 </vt:lpstr>
      <vt:lpstr>Message from the Former Director Finance PMI Luxembourg - Actuals 2009 </vt:lpstr>
      <vt:lpstr>Message from the Director Finance &amp; Legal</vt:lpstr>
      <vt:lpstr>Message from the Director Finance &amp; Legal</vt:lpstr>
      <vt:lpstr>Message from the Director Finance &amp; Legal</vt:lpstr>
      <vt:lpstr>Dia 16</vt:lpstr>
      <vt:lpstr>Dia 17</vt:lpstr>
      <vt:lpstr>Message from the Director of Sponsorship</vt:lpstr>
      <vt:lpstr>Thank you Chapter Sponsors</vt:lpstr>
      <vt:lpstr>Dia 20</vt:lpstr>
      <vt:lpstr>Message from the Director  Professional Development   </vt:lpstr>
      <vt:lpstr>Message from the Director  Professional Development   </vt:lpstr>
      <vt:lpstr>Message from the Director of Special Events</vt:lpstr>
      <vt:lpstr>PMI – Belgium in Numbers</vt:lpstr>
      <vt:lpstr>48 new certified PMPs since June 2009</vt:lpstr>
      <vt:lpstr>3 new certified CAPMs since June 2009</vt:lpstr>
      <vt:lpstr>100 new PMI-Belgium Members since June 2009</vt:lpstr>
      <vt:lpstr>Learn-Share-Benefit</vt:lpstr>
      <vt:lpstr>Thanks to Stephan VandeVoorde previous Director of Programs</vt:lpstr>
      <vt:lpstr>New Members, PMPs, CAPMs – step fwd</vt:lpstr>
      <vt:lpstr>Happy New Year</vt:lpstr>
      <vt:lpstr>Dia 32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/>
  <cp:lastModifiedBy/>
  <cp:revision>7</cp:revision>
  <dcterms:created xsi:type="dcterms:W3CDTF">2010-01-13T13:52:59Z</dcterms:created>
  <dcterms:modified xsi:type="dcterms:W3CDTF">2010-01-31T11:23:01Z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